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74" r:id="rId5"/>
    <p:sldId id="276" r:id="rId6"/>
    <p:sldId id="297" r:id="rId7"/>
    <p:sldId id="353" r:id="rId8"/>
    <p:sldId id="298" r:id="rId9"/>
    <p:sldId id="350" r:id="rId10"/>
    <p:sldId id="349" r:id="rId11"/>
    <p:sldId id="307" r:id="rId12"/>
    <p:sldId id="308" r:id="rId13"/>
    <p:sldId id="351" r:id="rId14"/>
    <p:sldId id="299" r:id="rId15"/>
    <p:sldId id="312" r:id="rId16"/>
    <p:sldId id="301" r:id="rId17"/>
    <p:sldId id="313" r:id="rId18"/>
    <p:sldId id="315" r:id="rId19"/>
    <p:sldId id="318" r:id="rId20"/>
    <p:sldId id="316" r:id="rId21"/>
    <p:sldId id="348" r:id="rId22"/>
    <p:sldId id="320" r:id="rId23"/>
    <p:sldId id="321" r:id="rId24"/>
    <p:sldId id="323" r:id="rId25"/>
    <p:sldId id="306" r:id="rId26"/>
    <p:sldId id="309" r:id="rId27"/>
    <p:sldId id="324" r:id="rId28"/>
    <p:sldId id="325" r:id="rId29"/>
    <p:sldId id="326" r:id="rId30"/>
    <p:sldId id="352" r:id="rId31"/>
    <p:sldId id="327" r:id="rId32"/>
    <p:sldId id="328" r:id="rId33"/>
    <p:sldId id="329" r:id="rId34"/>
    <p:sldId id="335" r:id="rId35"/>
    <p:sldId id="341" r:id="rId36"/>
    <p:sldId id="342" r:id="rId37"/>
    <p:sldId id="343" r:id="rId38"/>
    <p:sldId id="344" r:id="rId39"/>
    <p:sldId id="345" r:id="rId40"/>
    <p:sldId id="275" r:id="rId4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wanza, Jenny" initials="MJ" lastIdx="11" clrIdx="0">
    <p:extLst>
      <p:ext uri="{19B8F6BF-5375-455C-9EA6-DF929625EA0E}">
        <p15:presenceInfo xmlns:p15="http://schemas.microsoft.com/office/powerpoint/2012/main" userId="S::Jenny.Mwanza@thepalladiumgroup.com::fc509b59-8074-47ef-8101-6467f20e1d26" providerId="AD"/>
      </p:ext>
    </p:extLst>
  </p:cmAuthor>
  <p:cmAuthor id="2" name="Beatus Kibiti" initials="BK" lastIdx="3" clrIdx="1">
    <p:extLst>
      <p:ext uri="{19B8F6BF-5375-455C-9EA6-DF929625EA0E}">
        <p15:presenceInfo xmlns:p15="http://schemas.microsoft.com/office/powerpoint/2012/main" userId="1382c0a9edc71c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84"/>
    <a:srgbClr val="C7971C"/>
    <a:srgbClr val="555276"/>
    <a:srgbClr val="9DB4BE"/>
    <a:srgbClr val="002E3A"/>
    <a:srgbClr val="E3B757"/>
    <a:srgbClr val="5DA19B"/>
    <a:srgbClr val="2B1533"/>
    <a:srgbClr val="1E1860"/>
    <a:srgbClr val="A2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6B4A0-1CA8-4487-9EF5-745DCCB190F1}" v="1" dt="2019-06-05T18:51:41.8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9" autoAdjust="0"/>
    <p:restoredTop sz="66625" autoAdjust="0"/>
  </p:normalViewPr>
  <p:slideViewPr>
    <p:cSldViewPr>
      <p:cViewPr varScale="1">
        <p:scale>
          <a:sx n="58" d="100"/>
          <a:sy n="58" d="100"/>
        </p:scale>
        <p:origin x="2556" y="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226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2C8-1770-4004-A9F5-C37FDF39754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BC3E-3DFE-4E62-ABA8-A3563E71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6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Do these numbers look reasonable?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88.6% primary care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10.9% secondary care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0.5% tertiary care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What additional questions may you ask about level of care?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Does each state have one tertiary facility?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Does each state have one secondary facility?</a:t>
            </a:r>
          </a:p>
          <a:p>
            <a:pPr marL="0" indent="0">
              <a:buFontTx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Century Gothic" panose="020B0502020202020204" pitchFamily="34" charset="0"/>
              </a:rPr>
              <a:t>Let’s explore other states: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Abia</a:t>
            </a:r>
            <a:r>
              <a:rPr lang="en-US" dirty="0">
                <a:latin typeface="Century Gothic" panose="020B0502020202020204" pitchFamily="34" charset="0"/>
              </a:rPr>
              <a:t> has a similar profile to Nigeria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Niger has almost exclusively primary facilities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Lagos has almost 40% secondary facilities, and again a small percent of tertiary facilities</a:t>
            </a:r>
          </a:p>
          <a:p>
            <a:pPr marL="171450" indent="-171450">
              <a:buFontTx/>
              <a:buChar char="-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36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Do these numbers look reasonable?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22.6% private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77.4% public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What additional questions may you ask about ownership?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Have all the private facilities been captures in the HFR?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What about non-registered private facilities? Are they in the HFR?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How are religious health facilities counted? Private or public?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Have all the health facilities in the HFR been classified as either private or public?</a:t>
            </a:r>
          </a:p>
          <a:p>
            <a:pPr marL="0" indent="0">
              <a:buFontTx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Century Gothic" panose="020B0502020202020204" pitchFamily="34" charset="0"/>
              </a:rPr>
              <a:t>Let’s explore other states: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Abia</a:t>
            </a:r>
            <a:r>
              <a:rPr lang="en-US" dirty="0">
                <a:latin typeface="Century Gothic" panose="020B0502020202020204" pitchFamily="34" charset="0"/>
              </a:rPr>
              <a:t> has a similar profile to Nigeria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Niger has almost exclusively public facilities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Lagos has 83% private facilities and only 16.9% public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1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4010949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5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Ask for two volunteers to serve as judges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Divide the group into six equal groups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Name the groups: identity, location, contacts, status, personnel, services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Distribute a printout of slides 33–39 to the corresponding group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Ask each group to prepare a one-minute argument to argue for the importance of collecting their data set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The judges will award a prize to the most convincing group</a:t>
            </a:r>
          </a:p>
        </p:txBody>
      </p:sp>
    </p:spTree>
    <p:extLst>
      <p:ext uri="{BB962C8B-B14F-4D97-AF65-F5344CB8AC3E}">
        <p14:creationId xmlns:p14="http://schemas.microsoft.com/office/powerpoint/2010/main" val="104791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5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Q1: Lagos (2,167) and Cross River(1,843)</a:t>
            </a:r>
          </a:p>
        </p:txBody>
      </p:sp>
    </p:spTree>
    <p:extLst>
      <p:ext uri="{BB962C8B-B14F-4D97-AF65-F5344CB8AC3E}">
        <p14:creationId xmlns:p14="http://schemas.microsoft.com/office/powerpoint/2010/main" val="78901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Q1: Aba North (150)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Click on Obi Ngwa LGA to view details in a Google map</a:t>
            </a:r>
          </a:p>
        </p:txBody>
      </p:sp>
    </p:spTree>
    <p:extLst>
      <p:ext uri="{BB962C8B-B14F-4D97-AF65-F5344CB8AC3E}">
        <p14:creationId xmlns:p14="http://schemas.microsoft.com/office/powerpoint/2010/main" val="129310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first map shows </a:t>
            </a:r>
            <a:r>
              <a:rPr lang="en-US" dirty="0" err="1">
                <a:latin typeface="Century Gothic" panose="020B0502020202020204" pitchFamily="34" charset="0"/>
              </a:rPr>
              <a:t>Abia</a:t>
            </a:r>
            <a:r>
              <a:rPr lang="en-US" dirty="0">
                <a:latin typeface="Century Gothic" panose="020B0502020202020204" pitchFamily="34" charset="0"/>
              </a:rPr>
              <a:t> state.</a:t>
            </a:r>
          </a:p>
          <a:p>
            <a:r>
              <a:rPr lang="en-US" dirty="0">
                <a:latin typeface="Century Gothic" panose="020B0502020202020204" pitchFamily="34" charset="0"/>
              </a:rPr>
              <a:t>Use the zoom button to get a closeup of Obi Ngwa LGA.</a:t>
            </a:r>
          </a:p>
          <a:p>
            <a:r>
              <a:rPr lang="en-US" dirty="0">
                <a:latin typeface="Century Gothic" panose="020B0502020202020204" pitchFamily="34" charset="0"/>
              </a:rPr>
              <a:t>Notice the different demarcations – what do you notice about the markers?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Green = public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Blue = private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 = primary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 = tertiary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 = secondary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Click on any facility to see the details of that facility.</a:t>
            </a:r>
          </a:p>
        </p:txBody>
      </p:sp>
    </p:spTree>
    <p:extLst>
      <p:ext uri="{BB962C8B-B14F-4D97-AF65-F5344CB8AC3E}">
        <p14:creationId xmlns:p14="http://schemas.microsoft.com/office/powerpoint/2010/main" val="234561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0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After looking at home page, let us go to statistics.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Statistics has three submenus:</a:t>
            </a:r>
          </a:p>
          <a:p>
            <a:pPr marL="685800" lvl="1" indent="-2286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Summary tables</a:t>
            </a:r>
          </a:p>
          <a:p>
            <a:pPr marL="685800" lvl="1" indent="-2286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Summary charts</a:t>
            </a:r>
          </a:p>
          <a:p>
            <a:pPr marL="685800" lvl="1" indent="-2286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Population index</a:t>
            </a:r>
          </a:p>
        </p:txBody>
      </p:sp>
    </p:spTree>
    <p:extLst>
      <p:ext uri="{BB962C8B-B14F-4D97-AF65-F5344CB8AC3E}">
        <p14:creationId xmlns:p14="http://schemas.microsoft.com/office/powerpoint/2010/main" val="2726276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Q1 – 1,606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Q2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Q3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Q4 </a:t>
            </a:r>
          </a:p>
        </p:txBody>
      </p:sp>
    </p:spTree>
    <p:extLst>
      <p:ext uri="{BB962C8B-B14F-4D97-AF65-F5344CB8AC3E}">
        <p14:creationId xmlns:p14="http://schemas.microsoft.com/office/powerpoint/2010/main" val="38795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0" y="1143000"/>
            <a:ext cx="10058400" cy="5442455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-1087826" y="729054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A23D50-82BC-48C7-94EE-5101F92F5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677017"/>
            <a:ext cx="792588" cy="765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65B6D7-9511-4AE5-9398-31D7983B1E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3" y="6614152"/>
            <a:ext cx="1288528" cy="1101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27643-4AB8-42F5-910E-A1D124992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6" y="6677017"/>
            <a:ext cx="990600" cy="843991"/>
          </a:xfrm>
          <a:prstGeom prst="rect">
            <a:avLst/>
          </a:prstGeom>
        </p:spPr>
      </p:pic>
      <p:pic>
        <p:nvPicPr>
          <p:cNvPr id="19" name="Picture 18" descr="image001">
            <a:extLst>
              <a:ext uri="{FF2B5EF4-FFF2-40B4-BE49-F238E27FC236}">
                <a16:creationId xmlns:a16="http://schemas.microsoft.com/office/drawing/2014/main" id="{08DA60A2-EF2B-4559-91EB-46CB309B9E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71" y="6682954"/>
            <a:ext cx="1492036" cy="9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61845" y="2702611"/>
            <a:ext cx="8429755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45" y="2819400"/>
            <a:ext cx="6818809" cy="2857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</a:lstStyle>
          <a:p>
            <a:pPr lvl="0"/>
            <a:r>
              <a:rPr lang="en-US" dirty="0"/>
              <a:t>Point number 1</a:t>
            </a:r>
          </a:p>
          <a:p>
            <a:pPr lvl="1"/>
            <a:r>
              <a:rPr lang="en-US" dirty="0"/>
              <a:t>Information about point number 1</a:t>
            </a:r>
          </a:p>
          <a:p>
            <a:pPr lvl="2"/>
            <a:r>
              <a:rPr lang="en-US" dirty="0"/>
              <a:t>Information about point number 1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Point number 2</a:t>
            </a:r>
          </a:p>
          <a:p>
            <a:pPr lvl="1"/>
            <a:r>
              <a:rPr lang="en-US" dirty="0"/>
              <a:t>Information about point number 2</a:t>
            </a:r>
          </a:p>
          <a:p>
            <a:pPr lvl="2"/>
            <a:r>
              <a:rPr lang="en-US" dirty="0"/>
              <a:t>Information about point number 2</a:t>
            </a:r>
          </a:p>
          <a:p>
            <a:pPr lvl="2"/>
            <a:endParaRPr lang="en-US" dirty="0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664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5800" y="2971800"/>
            <a:ext cx="40386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7477" y="29718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218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43000"/>
            <a:ext cx="6593784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art goes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600" y="23622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362200"/>
            <a:ext cx="4267200" cy="4648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Type text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89171"/>
            <a:ext cx="6629400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chart goes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3732" y="2354394"/>
            <a:ext cx="8991600" cy="480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7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523" y="0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40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4318">
            <a:solidFill>
              <a:srgbClr val="1E1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0" y="0"/>
            <a:ext cx="10058400" cy="6550286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>
              <a:solidFill>
                <a:srgbClr val="A7BF3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800" y="3124200"/>
            <a:ext cx="8077200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This presentation was produced with the support of the United States Agency for International Development (USAID) under the terms of MEASURE Evaluation cooperative agreement AID-OAA-L-14-00004. MEASURE Evaluation is implemented by the Carolina Population Center, University of North Carolina at Chapel Hill in partnership with ICF International; John Snow, Inc.; Management Sciences for Health; Palladium; and Tulane University. Views expressed are not necessarily those of USAID or the United States government. </a:t>
            </a:r>
          </a:p>
          <a:p>
            <a:pPr marL="12700" marR="819150">
              <a:lnSpc>
                <a:spcPts val="5200"/>
              </a:lnSpc>
            </a:pPr>
            <a:r>
              <a:rPr lang="en-US" sz="1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www.measureevaluation.org</a:t>
            </a: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-762000" y="728269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E379E-27B2-4254-8EC5-8B2749F7A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718410"/>
            <a:ext cx="792588" cy="765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CC20A8-EDD6-497C-B761-2C7634877D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576125"/>
            <a:ext cx="1288528" cy="1101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FB545-864E-4BB1-BA40-C00188FE4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18" y="6704974"/>
            <a:ext cx="990600" cy="843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 userDrawn="1"/>
        </p:nvSpPr>
        <p:spPr>
          <a:xfrm>
            <a:off x="0" y="-1"/>
            <a:ext cx="10058400" cy="1190825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11769" y="366812"/>
            <a:ext cx="86741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Futura LT Pro Book" panose="020B0502020204020303" pitchFamily="34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85800" y="2702611"/>
            <a:ext cx="8305800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utura LT Pro Book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LT Pro Book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LT Pro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24237"/>
            <a:ext cx="6629400" cy="10668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1E1860"/>
                </a:solidFill>
                <a:latin typeface="Futura LT Pro Book" panose="020B0502020204020303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DFA0C-E80A-4094-A18A-4AC6DC5C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08D3-AC1A-4FDC-8C0A-674E3B3B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219201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83" r:id="rId8"/>
    <p:sldLayoutId id="2147483684" r:id="rId9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fr.health.gov.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609600" y="379900"/>
            <a:ext cx="8839200" cy="388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95"/>
              </a:lnSpc>
            </a:pPr>
            <a:r>
              <a:rPr lang="en-US" sz="5700" b="1" spc="-265" dirty="0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rPr>
              <a:t>Module 1.3</a:t>
            </a:r>
          </a:p>
          <a:p>
            <a:pPr marL="12700" lvl="0">
              <a:lnSpc>
                <a:spcPts val="5400"/>
              </a:lnSpc>
            </a:pPr>
            <a:r>
              <a:rPr lang="en-US" sz="50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Demonstration of the</a:t>
            </a:r>
          </a:p>
          <a:p>
            <a:pPr marL="12700" lvl="0">
              <a:lnSpc>
                <a:spcPts val="5400"/>
              </a:lnSpc>
            </a:pPr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Health Facility Registry</a:t>
            </a:r>
          </a:p>
          <a:p>
            <a:pPr marL="12700">
              <a:lnSpc>
                <a:spcPts val="6495"/>
              </a:lnSpc>
            </a:pPr>
            <a:endParaRPr lang="en-US" sz="5700" dirty="0">
              <a:solidFill>
                <a:schemeClr val="bg1"/>
              </a:solidFill>
              <a:latin typeface="Futura Lt BT" panose="020B0402020204020303" pitchFamily="34" charset="0"/>
              <a:cs typeface="Gill Sans MT"/>
            </a:endParaRPr>
          </a:p>
          <a:p>
            <a:pPr marL="12700">
              <a:lnSpc>
                <a:spcPts val="6495"/>
              </a:lnSpc>
            </a:pPr>
            <a:endParaRPr sz="5700" dirty="0">
              <a:solidFill>
                <a:srgbClr val="1E185F"/>
              </a:solidFill>
              <a:latin typeface="Futura Lt BT" panose="020B0402020204020303" pitchFamily="34" charset="0"/>
              <a:cs typeface="Gill Sans MT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40C3088B-0C98-4C97-A780-51406343387C}"/>
              </a:ext>
            </a:extLst>
          </p:cNvPr>
          <p:cNvSpPr txBox="1"/>
          <p:nvPr/>
        </p:nvSpPr>
        <p:spPr>
          <a:xfrm>
            <a:off x="5311140" y="3815552"/>
            <a:ext cx="4715107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600"/>
              </a:spcAft>
            </a:pP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Rollout of Health Facility Registry/Master Facility List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for States and Local Government Areas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in Nigeria</a:t>
            </a:r>
          </a:p>
          <a:p>
            <a:pPr marL="12700"/>
            <a:r>
              <a:rPr lang="en-US"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March </a:t>
            </a:r>
            <a:r>
              <a:rPr lang="en-US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2019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C9C3F-A73A-48DF-8C99-9B6344B55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2971800"/>
            <a:ext cx="5217829" cy="36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5B04-B7DC-4049-B146-5590743F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837214"/>
          </a:xfrm>
        </p:spPr>
        <p:txBody>
          <a:bodyPr/>
          <a:lstStyle/>
          <a:p>
            <a:r>
              <a:rPr lang="en-US" dirty="0"/>
              <a:t>Home –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C4CFC-18D0-4158-B9DB-4250B0FF4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Facility details on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27C40-7368-4766-AE68-8F9C72CC3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" b="2564"/>
          <a:stretch/>
        </p:blipFill>
        <p:spPr>
          <a:xfrm>
            <a:off x="1797488" y="1950720"/>
            <a:ext cx="6508312" cy="566928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65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55EC8-4AFA-4108-9CF6-978168E0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9267955" cy="837214"/>
          </a:xfrm>
        </p:spPr>
        <p:txBody>
          <a:bodyPr/>
          <a:lstStyle/>
          <a:p>
            <a:r>
              <a:rPr lang="en-US" dirty="0"/>
              <a:t>Download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34775-1162-4905-87B1-8375AC76A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"/>
          <a:stretch/>
        </p:blipFill>
        <p:spPr>
          <a:xfrm>
            <a:off x="381000" y="1981200"/>
            <a:ext cx="6346318" cy="57607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485B8A-D709-462B-A6D8-D4D0CB7832A6}"/>
              </a:ext>
            </a:extLst>
          </p:cNvPr>
          <p:cNvGrpSpPr/>
          <p:nvPr/>
        </p:nvGrpSpPr>
        <p:grpSpPr>
          <a:xfrm>
            <a:off x="6362294" y="2135220"/>
            <a:ext cx="3599803" cy="2512980"/>
            <a:chOff x="6427066" y="2083666"/>
            <a:chExt cx="3599803" cy="2512980"/>
          </a:xfrm>
        </p:grpSpPr>
        <p:pic>
          <p:nvPicPr>
            <p:cNvPr id="8" name="Graphic 7" descr="Arrow: Slight curve">
              <a:extLst>
                <a:ext uri="{FF2B5EF4-FFF2-40B4-BE49-F238E27FC236}">
                  <a16:creationId xmlns:a16="http://schemas.microsoft.com/office/drawing/2014/main" id="{E37E604A-FE3D-496D-A303-61584508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873353">
              <a:off x="6427066" y="2083666"/>
              <a:ext cx="914400" cy="914400"/>
            </a:xfrm>
            <a:prstGeom prst="rect">
              <a:avLst/>
            </a:prstGeom>
          </p:spPr>
        </p:pic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E7877BAF-78BA-4CFD-819A-F8C2950F0C1C}"/>
                </a:ext>
              </a:extLst>
            </p:cNvPr>
            <p:cNvSpPr txBox="1">
              <a:spLocks/>
            </p:cNvSpPr>
            <p:nvPr/>
          </p:nvSpPr>
          <p:spPr>
            <a:xfrm>
              <a:off x="6978870" y="2996446"/>
              <a:ext cx="3047999" cy="16002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4400">
                  <a:solidFill>
                    <a:srgbClr val="002E3A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457200" eaLnBrk="1" hangingPunct="1">
                <a:defRPr>
                  <a:latin typeface="+mn-lt"/>
                  <a:ea typeface="+mn-ea"/>
                  <a:cs typeface="+mn-cs"/>
                </a:defRPr>
              </a:lvl2pPr>
              <a:lvl3pPr marL="914400" eaLnBrk="1" hangingPunct="1">
                <a:defRPr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kern="0" dirty="0"/>
                <a:t>Anytime you see the three bars, click!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38C708-653B-49F0-872D-E666A63CCF1D}"/>
              </a:ext>
            </a:extLst>
          </p:cNvPr>
          <p:cNvGrpSpPr/>
          <p:nvPr/>
        </p:nvGrpSpPr>
        <p:grpSpPr>
          <a:xfrm>
            <a:off x="4388070" y="4724400"/>
            <a:ext cx="5333999" cy="2566035"/>
            <a:chOff x="4572000" y="5029200"/>
            <a:chExt cx="5333999" cy="256603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BE7FDA-662A-47C2-AEAC-AE4AA23718AD}"/>
                </a:ext>
              </a:extLst>
            </p:cNvPr>
            <p:cNvPicPr/>
            <p:nvPr/>
          </p:nvPicPr>
          <p:blipFill rotWithShape="1">
            <a:blip r:embed="rId5"/>
            <a:srcRect l="48359" t="40081" r="37893" b="37285"/>
            <a:stretch/>
          </p:blipFill>
          <p:spPr bwMode="auto">
            <a:xfrm>
              <a:off x="4572000" y="5105400"/>
              <a:ext cx="2477770" cy="2489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CE2A86CE-D258-4D94-98DA-09C34ECE9652}"/>
                </a:ext>
              </a:extLst>
            </p:cNvPr>
            <p:cNvSpPr txBox="1">
              <a:spLocks/>
            </p:cNvSpPr>
            <p:nvPr/>
          </p:nvSpPr>
          <p:spPr>
            <a:xfrm>
              <a:off x="7098028" y="5029200"/>
              <a:ext cx="2807971" cy="19812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4400">
                  <a:solidFill>
                    <a:srgbClr val="002E3A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457200" eaLnBrk="1" hangingPunct="1">
                <a:defRPr>
                  <a:latin typeface="+mn-lt"/>
                  <a:ea typeface="+mn-ea"/>
                  <a:cs typeface="+mn-cs"/>
                </a:defRPr>
              </a:lvl2pPr>
              <a:lvl3pPr marL="914400" eaLnBrk="1" hangingPunct="1">
                <a:defRPr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kern="0" dirty="0"/>
                <a:t>Available </a:t>
              </a:r>
              <a:br>
                <a:rPr lang="en-US" sz="2800" kern="0" dirty="0"/>
              </a:br>
              <a:r>
                <a:rPr lang="en-US" sz="2800" kern="0" dirty="0"/>
                <a:t>to print or download </a:t>
              </a:r>
              <a:br>
                <a:rPr lang="en-US" sz="2800" kern="0" dirty="0"/>
              </a:br>
              <a:r>
                <a:rPr lang="en-US" sz="2800" kern="0" dirty="0"/>
                <a:t>as PNG, JPEG, PDG, or SVG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3BCE-22FA-4DD4-8DDE-AD7F81C7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871E1-C965-4ECA-8A86-99D6508B9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954" y="2514600"/>
            <a:ext cx="8371469" cy="4460190"/>
          </a:xfrm>
        </p:spPr>
        <p:txBody>
          <a:bodyPr/>
          <a:lstStyle/>
          <a:p>
            <a:pPr marL="514350" indent="-514350">
              <a:lnSpc>
                <a:spcPts val="42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With this overview of the initial dashboard (found on the home menu) what are your initial reactions?</a:t>
            </a:r>
          </a:p>
          <a:p>
            <a:pPr marL="514350" indent="-514350">
              <a:lnSpc>
                <a:spcPts val="42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Does the data seem accurate? What potential problems can you identify?</a:t>
            </a:r>
          </a:p>
          <a:p>
            <a:pPr marL="514350" indent="-514350">
              <a:lnSpc>
                <a:spcPts val="42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What further questions do you want </a:t>
            </a:r>
            <a:br>
              <a:rPr lang="en-US" sz="3200" dirty="0"/>
            </a:br>
            <a:r>
              <a:rPr lang="en-US" sz="3200" dirty="0"/>
              <a:t>to ask of these data?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7C5D3-10E6-4355-A6A3-677789725B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9420355" cy="837214"/>
          </a:xfrm>
        </p:spPr>
        <p:txBody>
          <a:bodyPr/>
          <a:lstStyle/>
          <a:p>
            <a:r>
              <a:rPr lang="en-US" spc="-30" dirty="0"/>
              <a:t>with the person sitting next to you</a:t>
            </a:r>
          </a:p>
        </p:txBody>
      </p:sp>
    </p:spTree>
    <p:extLst>
      <p:ext uri="{BB962C8B-B14F-4D97-AF65-F5344CB8AC3E}">
        <p14:creationId xmlns:p14="http://schemas.microsoft.com/office/powerpoint/2010/main" val="305591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0" y="2971800"/>
            <a:ext cx="6400800" cy="990600"/>
          </a:xfrm>
        </p:spPr>
        <p:txBody>
          <a:bodyPr/>
          <a:lstStyle/>
          <a:p>
            <a:pPr algn="ctr">
              <a:lnSpc>
                <a:spcPts val="59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Statistics </a:t>
            </a:r>
          </a:p>
          <a:p>
            <a:pPr algn="ctr">
              <a:lnSpc>
                <a:spcPts val="5900"/>
              </a:lnSpc>
            </a:pPr>
            <a:r>
              <a:rPr lang="en-US" sz="5500" dirty="0">
                <a:solidFill>
                  <a:srgbClr val="002E3A"/>
                </a:solidFill>
                <a:latin typeface="Century Gothic" panose="020B0502020202020204" pitchFamily="34" charset="0"/>
              </a:rPr>
              <a:t>Summary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64776-9243-4990-8DEF-FD8B02CC0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23" y="5035062"/>
            <a:ext cx="324487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53D3-20C5-4315-A1E0-CD83A292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913C62-9DF3-401F-9D3B-F0BDFA5A8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979" y="2819400"/>
            <a:ext cx="8429755" cy="2590800"/>
          </a:xfrm>
        </p:spPr>
        <p:txBody>
          <a:bodyPr/>
          <a:lstStyle/>
          <a:p>
            <a:endParaRPr lang="en-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708B8-8468-48A0-8907-AAF483A6F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" b="1324"/>
          <a:stretch/>
        </p:blipFill>
        <p:spPr>
          <a:xfrm>
            <a:off x="69895" y="1450265"/>
            <a:ext cx="9918610" cy="58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608BF-872E-45A3-9D60-D8F74D12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41" y="4557613"/>
            <a:ext cx="5707622" cy="2847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4A63C-98AC-4743-9517-F42137D7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85C3E-CA30-41D4-B2D7-1897DC09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3" y="1586338"/>
            <a:ext cx="5829300" cy="2847975"/>
          </a:xfrm>
          <a:prstGeom prst="rect">
            <a:avLst/>
          </a:prstGeom>
        </p:spPr>
      </p:pic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id="{55F50598-356B-4D2D-8F1B-BDC6F7046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77223">
            <a:off x="5726125" y="4957492"/>
            <a:ext cx="1338022" cy="9144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CF85DC-0DA0-41C2-B51E-1C4A85148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3564" y="4172683"/>
            <a:ext cx="2895600" cy="3200400"/>
          </a:xfrm>
        </p:spPr>
        <p:txBody>
          <a:bodyPr/>
          <a:lstStyle/>
          <a:p>
            <a:r>
              <a:rPr lang="en-US" dirty="0" err="1"/>
              <a:t>Abia</a:t>
            </a:r>
            <a:r>
              <a:rPr lang="en-US" dirty="0"/>
              <a:t> state has 1,606 hospitals and clinics, broken down by public (973) and private (633)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2E3C-11D9-4393-BD68-31FC43A1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tables cross-tab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C63F6-EF7C-402A-9A89-443C662FE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8505955" cy="837214"/>
          </a:xfrm>
        </p:spPr>
        <p:txBody>
          <a:bodyPr/>
          <a:lstStyle/>
          <a:p>
            <a:r>
              <a:rPr lang="en-US" dirty="0"/>
              <a:t>Ownership and level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07EAE-4010-436C-B382-5687B65F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" y="2438400"/>
            <a:ext cx="9997324" cy="43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A63C-98AC-4743-9517-F42137D7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143000"/>
          </a:xfrm>
        </p:spPr>
        <p:txBody>
          <a:bodyPr/>
          <a:lstStyle/>
          <a:p>
            <a:r>
              <a:rPr lang="en-US" dirty="0"/>
              <a:t>Summary tables –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85C3E-CA30-41D4-B2D7-1897DC09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5829300" cy="28479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CF85DC-0DA0-41C2-B51E-1C4A85148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00" y="4800600"/>
            <a:ext cx="3733800" cy="2438400"/>
          </a:xfrm>
        </p:spPr>
        <p:txBody>
          <a:bodyPr/>
          <a:lstStyle/>
          <a:p>
            <a:r>
              <a:rPr lang="en-US" dirty="0"/>
              <a:t>Aba North LGA </a:t>
            </a:r>
            <a:br>
              <a:rPr lang="en-US" dirty="0"/>
            </a:br>
            <a:r>
              <a:rPr lang="en-US" dirty="0"/>
              <a:t>has 60 facilities,  including public (17) and private (43)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78002-3523-4D07-A95D-C3744099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5762625" cy="1276350"/>
          </a:xfrm>
          <a:prstGeom prst="rect">
            <a:avLst/>
          </a:prstGeom>
        </p:spPr>
      </p:pic>
      <p:pic>
        <p:nvPicPr>
          <p:cNvPr id="6" name="Graphic 5" descr="Arrow: Slight curve">
            <a:extLst>
              <a:ext uri="{FF2B5EF4-FFF2-40B4-BE49-F238E27FC236}">
                <a16:creationId xmlns:a16="http://schemas.microsoft.com/office/drawing/2014/main" id="{8485962B-E291-4015-BA1D-019950A1A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77223">
            <a:off x="6134100" y="2783823"/>
            <a:ext cx="914400" cy="9144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F215DA-BFB9-4494-B0EF-A10E96D120CD}"/>
              </a:ext>
            </a:extLst>
          </p:cNvPr>
          <p:cNvSpPr txBox="1">
            <a:spLocks/>
          </p:cNvSpPr>
          <p:nvPr/>
        </p:nvSpPr>
        <p:spPr>
          <a:xfrm>
            <a:off x="6934201" y="2438400"/>
            <a:ext cx="3124199" cy="13716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To produce results by LGA!</a:t>
            </a:r>
          </a:p>
          <a:p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6487A-D0A7-423E-AD86-3D9B173DD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648200"/>
            <a:ext cx="5153025" cy="2305050"/>
          </a:xfrm>
          <a:prstGeom prst="rect">
            <a:avLst/>
          </a:prstGeom>
        </p:spPr>
      </p:pic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id="{55F50598-356B-4D2D-8F1B-BDC6F7046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77223">
            <a:off x="5360397" y="51317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94EE-C864-4C36-BC7B-0635D325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15B98-FD91-4F36-803E-9578DA1D5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018" y="1669306"/>
            <a:ext cx="8724023" cy="4433788"/>
          </a:xfrm>
          <a:ln w="57150">
            <a:noFill/>
          </a:ln>
        </p:spPr>
        <p:txBody>
          <a:bodyPr/>
          <a:lstStyle/>
          <a:p>
            <a:pPr marL="514350" indent="-514350">
              <a:lnSpc>
                <a:spcPts val="44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How many hospitals/clinics in Abia?</a:t>
            </a:r>
          </a:p>
          <a:p>
            <a:pPr marL="514350" indent="-514350">
              <a:lnSpc>
                <a:spcPts val="44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How many hospitals/clinics in your LGA?</a:t>
            </a:r>
          </a:p>
          <a:p>
            <a:pPr marL="514350" indent="-514350">
              <a:lnSpc>
                <a:spcPts val="44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How many tertiary hospitals in Abia?</a:t>
            </a:r>
          </a:p>
          <a:p>
            <a:pPr marL="514350" indent="-514350">
              <a:lnSpc>
                <a:spcPts val="44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How many private secondary hospitals in Umuahia North LGA in Abia state?</a:t>
            </a:r>
          </a:p>
        </p:txBody>
      </p:sp>
    </p:spTree>
    <p:extLst>
      <p:ext uri="{BB962C8B-B14F-4D97-AF65-F5344CB8AC3E}">
        <p14:creationId xmlns:p14="http://schemas.microsoft.com/office/powerpoint/2010/main" val="193792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0480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Statistics </a:t>
            </a:r>
          </a:p>
          <a:p>
            <a:pPr algn="ctr">
              <a:lnSpc>
                <a:spcPts val="5900"/>
              </a:lnSpc>
            </a:pPr>
            <a:r>
              <a:rPr lang="en-US" sz="5500" dirty="0">
                <a:solidFill>
                  <a:srgbClr val="002E3A"/>
                </a:solidFill>
                <a:latin typeface="Century Gothic" panose="020B0502020202020204" pitchFamily="34" charset="0"/>
              </a:rPr>
              <a:t>Summary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6627E-F249-49BA-AA3B-81F8271AA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5023338"/>
            <a:ext cx="34612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09800" y="3200400"/>
            <a:ext cx="7162800" cy="29718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Introduction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Home menu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Statistics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Facilities list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Data downloads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Resources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Activity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46CBEE-EA41-4476-BF4C-78F03A9BFFFD}"/>
              </a:ext>
            </a:extLst>
          </p:cNvPr>
          <p:cNvGrpSpPr>
            <a:grpSpLocks noChangeAspect="1"/>
          </p:cNvGrpSpPr>
          <p:nvPr/>
        </p:nvGrpSpPr>
        <p:grpSpPr>
          <a:xfrm>
            <a:off x="76199" y="1295400"/>
            <a:ext cx="9883472" cy="2011680"/>
            <a:chOff x="304800" y="5867400"/>
            <a:chExt cx="7936089" cy="15622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C7D8F0B-DC02-47B6-892E-34DDEAA3D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9248"/>
            <a:stretch/>
          </p:blipFill>
          <p:spPr>
            <a:xfrm>
              <a:off x="304800" y="5867400"/>
              <a:ext cx="3093156" cy="15622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757820-C1BA-44F6-90E0-42685DBF7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403"/>
            <a:stretch/>
          </p:blipFill>
          <p:spPr>
            <a:xfrm>
              <a:off x="3352800" y="5867400"/>
              <a:ext cx="4888089" cy="1562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4829-A8DA-4A6C-BCEB-2D1FE781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2EE33-9403-4A75-ACFF-3C25C1801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" r="756" b="3761"/>
          <a:stretch/>
        </p:blipFill>
        <p:spPr>
          <a:xfrm>
            <a:off x="70659" y="1676400"/>
            <a:ext cx="99877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4829-A8DA-4A6C-BCEB-2D1FE781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charts – filter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D195E-8C80-41CF-A7B1-FFC8BB9102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state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0D55A-27A5-4BBC-9AA4-6ACCEBDE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10058400" cy="42166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5B2FDBC-2569-4CF2-8D95-F498BBC1045A}"/>
              </a:ext>
            </a:extLst>
          </p:cNvPr>
          <p:cNvGrpSpPr/>
          <p:nvPr/>
        </p:nvGrpSpPr>
        <p:grpSpPr>
          <a:xfrm>
            <a:off x="8636997" y="1744026"/>
            <a:ext cx="1599176" cy="1254172"/>
            <a:chOff x="8636997" y="1744026"/>
            <a:chExt cx="1599176" cy="1254172"/>
          </a:xfrm>
        </p:grpSpPr>
        <p:pic>
          <p:nvPicPr>
            <p:cNvPr id="6" name="Graphic 5" descr="Arrow: Slight curve">
              <a:extLst>
                <a:ext uri="{FF2B5EF4-FFF2-40B4-BE49-F238E27FC236}">
                  <a16:creationId xmlns:a16="http://schemas.microsoft.com/office/drawing/2014/main" id="{A4182F10-3726-4573-9865-7050ABA2F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477223">
              <a:off x="8636997" y="2083798"/>
              <a:ext cx="914400" cy="914400"/>
            </a:xfrm>
            <a:prstGeom prst="rect">
              <a:avLst/>
            </a:prstGeom>
          </p:spPr>
        </p:pic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C2DEF3DC-1E80-418F-B1D9-60BE8DC7CC46}"/>
                </a:ext>
              </a:extLst>
            </p:cNvPr>
            <p:cNvSpPr txBox="1">
              <a:spLocks/>
            </p:cNvSpPr>
            <p:nvPr/>
          </p:nvSpPr>
          <p:spPr>
            <a:xfrm>
              <a:off x="8756937" y="1744026"/>
              <a:ext cx="1479236" cy="635987"/>
            </a:xfrm>
            <a:prstGeom prst="rect">
              <a:avLst/>
            </a:prstGeom>
            <a:ln w="57150">
              <a:noFill/>
            </a:ln>
          </p:spPr>
          <p:txBody>
            <a:bodyPr/>
            <a:lstStyle>
              <a:lvl1pPr marL="0" eaLnBrk="1" hangingPunct="1">
                <a:defRPr sz="280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  <a:lvl2pPr marL="457200" eaLnBrk="1" hangingPunct="1">
                <a:defRPr sz="240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2pPr>
              <a:lvl3pPr marL="914400" eaLnBrk="1" hangingPunct="1">
                <a:defRPr sz="200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3pPr>
              <a:lvl4pPr marL="1371600" eaLnBrk="1" hangingPunct="1">
                <a:defRPr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r>
                <a:rPr lang="en-US" kern="0" dirty="0"/>
                <a:t>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2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296-C306-48FC-BB2D-4A465627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 charts </a:t>
            </a:r>
            <a:r>
              <a:rPr lang="en-US" dirty="0"/>
              <a:t>– l</a:t>
            </a:r>
            <a:r>
              <a:rPr lang="en-US" sz="4400" dirty="0"/>
              <a:t>evel of care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7D8CC2-134D-45A0-B4C0-AE172B68D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8" t="6597" r="18669" b="19037"/>
          <a:stretch/>
        </p:blipFill>
        <p:spPr>
          <a:xfrm>
            <a:off x="457200" y="1859280"/>
            <a:ext cx="4546410" cy="256032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10D42FB-05F0-4797-A4C3-8B97045699CB}"/>
              </a:ext>
            </a:extLst>
          </p:cNvPr>
          <p:cNvSpPr txBox="1">
            <a:spLocks/>
          </p:cNvSpPr>
          <p:nvPr/>
        </p:nvSpPr>
        <p:spPr>
          <a:xfrm>
            <a:off x="661162" y="1250505"/>
            <a:ext cx="2837788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Nigeria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B078E1-957C-4454-A7FA-842E46C35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8" r="17650" b="13441"/>
          <a:stretch/>
        </p:blipFill>
        <p:spPr>
          <a:xfrm>
            <a:off x="5297994" y="1820650"/>
            <a:ext cx="4379406" cy="256032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D1605DE-17FA-44BA-B6BB-715F85E71FBE}"/>
              </a:ext>
            </a:extLst>
          </p:cNvPr>
          <p:cNvSpPr txBox="1">
            <a:spLocks/>
          </p:cNvSpPr>
          <p:nvPr/>
        </p:nvSpPr>
        <p:spPr>
          <a:xfrm>
            <a:off x="5181600" y="1266536"/>
            <a:ext cx="3886200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Abia state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3E01B6-032F-4833-8AD3-97F168222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57" r="2927" b="7693"/>
          <a:stretch/>
        </p:blipFill>
        <p:spPr>
          <a:xfrm>
            <a:off x="302577" y="5334000"/>
            <a:ext cx="4879023" cy="2194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40CFEB-726E-4D02-9EBE-4864A0E7A1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81" r="24356" b="7143"/>
          <a:stretch/>
        </p:blipFill>
        <p:spPr>
          <a:xfrm>
            <a:off x="5435007" y="5029200"/>
            <a:ext cx="4162889" cy="27432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65CBA83-8507-417F-BB3C-D8274BA8C391}"/>
              </a:ext>
            </a:extLst>
          </p:cNvPr>
          <p:cNvSpPr txBox="1">
            <a:spLocks/>
          </p:cNvSpPr>
          <p:nvPr/>
        </p:nvSpPr>
        <p:spPr>
          <a:xfrm>
            <a:off x="5438195" y="4583723"/>
            <a:ext cx="3886200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Niger state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583466-006E-4EA3-99A7-CFBFE526D9C1}"/>
              </a:ext>
            </a:extLst>
          </p:cNvPr>
          <p:cNvSpPr txBox="1">
            <a:spLocks/>
          </p:cNvSpPr>
          <p:nvPr/>
        </p:nvSpPr>
        <p:spPr>
          <a:xfrm>
            <a:off x="661162" y="4572000"/>
            <a:ext cx="3886200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Lagos state</a:t>
            </a:r>
          </a:p>
        </p:txBody>
      </p:sp>
    </p:spTree>
    <p:extLst>
      <p:ext uri="{BB962C8B-B14F-4D97-AF65-F5344CB8AC3E}">
        <p14:creationId xmlns:p14="http://schemas.microsoft.com/office/powerpoint/2010/main" val="372634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198F23-D89E-41DE-A175-E439FE74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611" y="4777093"/>
            <a:ext cx="4310140" cy="2834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4598C0-6FA1-4CF3-9218-897347DD1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35" y="4955405"/>
            <a:ext cx="4238776" cy="28111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328C1-B260-4185-AB93-DA1C0FA26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062" y="1923508"/>
            <a:ext cx="4501238" cy="2074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1895E7-4EF1-485D-A41D-5E9D291BF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55" y="1940986"/>
            <a:ext cx="3991022" cy="223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901296-C306-48FC-BB2D-4A465627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charts – ownership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10D42FB-05F0-4797-A4C3-8B97045699CB}"/>
              </a:ext>
            </a:extLst>
          </p:cNvPr>
          <p:cNvSpPr txBox="1">
            <a:spLocks/>
          </p:cNvSpPr>
          <p:nvPr/>
        </p:nvSpPr>
        <p:spPr>
          <a:xfrm>
            <a:off x="657838" y="1524757"/>
            <a:ext cx="2837788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Nigeria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D1605DE-17FA-44BA-B6BB-715F85E71FBE}"/>
              </a:ext>
            </a:extLst>
          </p:cNvPr>
          <p:cNvSpPr txBox="1">
            <a:spLocks/>
          </p:cNvSpPr>
          <p:nvPr/>
        </p:nvSpPr>
        <p:spPr>
          <a:xfrm>
            <a:off x="5410200" y="1511758"/>
            <a:ext cx="3886200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Abia</a:t>
            </a:r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65CBA83-8507-417F-BB3C-D8274BA8C391}"/>
              </a:ext>
            </a:extLst>
          </p:cNvPr>
          <p:cNvSpPr txBox="1">
            <a:spLocks/>
          </p:cNvSpPr>
          <p:nvPr/>
        </p:nvSpPr>
        <p:spPr>
          <a:xfrm>
            <a:off x="5410200" y="4349142"/>
            <a:ext cx="3886200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Niger state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583466-006E-4EA3-99A7-CFBFE526D9C1}"/>
              </a:ext>
            </a:extLst>
          </p:cNvPr>
          <p:cNvSpPr txBox="1">
            <a:spLocks/>
          </p:cNvSpPr>
          <p:nvPr/>
        </p:nvSpPr>
        <p:spPr>
          <a:xfrm>
            <a:off x="685800" y="4349143"/>
            <a:ext cx="3886200" cy="832457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Lagos state</a:t>
            </a:r>
          </a:p>
        </p:txBody>
      </p:sp>
    </p:spTree>
    <p:extLst>
      <p:ext uri="{BB962C8B-B14F-4D97-AF65-F5344CB8AC3E}">
        <p14:creationId xmlns:p14="http://schemas.microsoft.com/office/powerpoint/2010/main" val="3694966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81000" y="12192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dirty="0">
                <a:solidFill>
                  <a:srgbClr val="002E3A"/>
                </a:solidFill>
                <a:latin typeface="Century Gothic" panose="020B0502020202020204" pitchFamily="34" charset="0"/>
              </a:rPr>
              <a:t>Population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452E0-F8AD-4283-84E8-C9637E662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9996271" cy="57607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DD8ED0-47D5-4C9A-A7EF-7574940E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1430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077645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5553-C620-45FD-ADB3-5709C04B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DAD20-4FDE-4817-AE39-036846DA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0" y="1853205"/>
            <a:ext cx="9774480" cy="469999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5193A5-BD39-44F3-BCDA-19DC5340FE12}"/>
              </a:ext>
            </a:extLst>
          </p:cNvPr>
          <p:cNvSpPr txBox="1">
            <a:spLocks/>
          </p:cNvSpPr>
          <p:nvPr/>
        </p:nvSpPr>
        <p:spPr>
          <a:xfrm>
            <a:off x="561845" y="1142991"/>
            <a:ext cx="6582344" cy="837214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by state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3DF18C-4AA2-4634-BB9C-ACC474E21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83707"/>
            <a:ext cx="10058400" cy="1054082"/>
          </a:xfrm>
          <a:ln w="57150">
            <a:noFill/>
          </a:ln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en-US" dirty="0"/>
              <a:t>Average number of people attended </a:t>
            </a:r>
            <a:br>
              <a:rPr lang="en-US" dirty="0"/>
            </a:br>
            <a:r>
              <a:rPr lang="en-US" dirty="0"/>
              <a:t>by each hospital/clinic</a:t>
            </a:r>
          </a:p>
        </p:txBody>
      </p:sp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id="{78ED2AD8-E9C4-4F78-AE72-007E1D092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77223">
            <a:off x="7871959" y="1514673"/>
            <a:ext cx="914400" cy="9144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1DB935-EE83-4DD9-964A-D99E76F5ADB8}"/>
              </a:ext>
            </a:extLst>
          </p:cNvPr>
          <p:cNvSpPr txBox="1">
            <a:spLocks/>
          </p:cNvSpPr>
          <p:nvPr/>
        </p:nvSpPr>
        <p:spPr>
          <a:xfrm>
            <a:off x="8579165" y="1344218"/>
            <a:ext cx="1479236" cy="635987"/>
          </a:xfrm>
          <a:prstGeom prst="rect">
            <a:avLst/>
          </a:prstGeom>
          <a:ln w="57150">
            <a:noFill/>
          </a:ln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kern="0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39933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29718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Facilities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94144-3120-4127-B991-0989B9FB3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98" y="4114800"/>
            <a:ext cx="53525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4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9269-5E52-4936-B95C-A7FA457F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Facilities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A1AC-D1CC-40A9-9401-86A66BC00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907" y="1752600"/>
            <a:ext cx="8379831" cy="9906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facilities list menu.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1E2C3-9315-4DEF-AB77-44D38C36B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100584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9269-5E52-4936-B95C-A7FA457F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Facilities list – filter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A1AC-D1CC-40A9-9401-86A66BC00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256516"/>
            <a:ext cx="8610600" cy="2362200"/>
          </a:xfrm>
        </p:spPr>
        <p:txBody>
          <a:bodyPr/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Filter by state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Filter by LGA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Filter by facilities with or without coordinates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Filter by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0DA08-F84A-40FE-8FE8-28527CE28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9364579" cy="24993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20EE7F3-2A49-46D8-84C8-9EDC78A48791}"/>
              </a:ext>
            </a:extLst>
          </p:cNvPr>
          <p:cNvGrpSpPr/>
          <p:nvPr/>
        </p:nvGrpSpPr>
        <p:grpSpPr>
          <a:xfrm>
            <a:off x="457200" y="1600200"/>
            <a:ext cx="1345202" cy="1093198"/>
            <a:chOff x="864598" y="1447800"/>
            <a:chExt cx="1345202" cy="1093198"/>
          </a:xfrm>
        </p:grpSpPr>
        <p:pic>
          <p:nvPicPr>
            <p:cNvPr id="6" name="Graphic 5" descr="Arrow: Slight curve">
              <a:extLst>
                <a:ext uri="{FF2B5EF4-FFF2-40B4-BE49-F238E27FC236}">
                  <a16:creationId xmlns:a16="http://schemas.microsoft.com/office/drawing/2014/main" id="{ECAEC71B-31E8-40D9-BC7E-3E3150C3E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477223">
              <a:off x="864598" y="1626598"/>
              <a:ext cx="914400" cy="914400"/>
            </a:xfrm>
            <a:prstGeom prst="rect">
              <a:avLst/>
            </a:prstGeom>
          </p:spPr>
        </p:pic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23FE9E64-A3BF-447A-83F0-E0DDD602C53D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1447800"/>
              <a:ext cx="609600" cy="6858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28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1pPr>
              <a:lvl2pPr marL="457200" eaLnBrk="1" hangingPunct="1">
                <a:defRPr sz="24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2pPr>
              <a:lvl3pPr marL="914400" eaLnBrk="1" hangingPunct="1">
                <a:defRPr sz="20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3pPr>
              <a:lvl4pPr marL="13716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4pPr>
              <a:lvl5pPr marL="18288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>
                  <a:solidFill>
                    <a:srgbClr val="C7971C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kern="0" dirty="0">
                  <a:solidFill>
                    <a:srgbClr val="C7971C"/>
                  </a:solidFill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D14400-B6DF-4A47-A730-6DF2DB88CD18}"/>
              </a:ext>
            </a:extLst>
          </p:cNvPr>
          <p:cNvGrpSpPr/>
          <p:nvPr/>
        </p:nvGrpSpPr>
        <p:grpSpPr>
          <a:xfrm>
            <a:off x="2159998" y="1600200"/>
            <a:ext cx="1345202" cy="1093198"/>
            <a:chOff x="864598" y="1447800"/>
            <a:chExt cx="1345202" cy="1093198"/>
          </a:xfrm>
        </p:grpSpPr>
        <p:pic>
          <p:nvPicPr>
            <p:cNvPr id="10" name="Graphic 9" descr="Arrow: Slight curve">
              <a:extLst>
                <a:ext uri="{FF2B5EF4-FFF2-40B4-BE49-F238E27FC236}">
                  <a16:creationId xmlns:a16="http://schemas.microsoft.com/office/drawing/2014/main" id="{9CF3D6BA-D37D-4827-B299-A43E127D2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477223">
              <a:off x="864598" y="1626598"/>
              <a:ext cx="914400" cy="914400"/>
            </a:xfrm>
            <a:prstGeom prst="rect">
              <a:avLst/>
            </a:prstGeom>
          </p:spPr>
        </p:pic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DDA66613-6E23-439F-9D34-82C68D47C28C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1447800"/>
              <a:ext cx="609600" cy="6858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28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1pPr>
              <a:lvl2pPr marL="457200" eaLnBrk="1" hangingPunct="1">
                <a:defRPr sz="24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2pPr>
              <a:lvl3pPr marL="914400" eaLnBrk="1" hangingPunct="1">
                <a:defRPr sz="20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3pPr>
              <a:lvl4pPr marL="13716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4pPr>
              <a:lvl5pPr marL="18288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>
                  <a:solidFill>
                    <a:srgbClr val="C7971C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kern="0" dirty="0">
                  <a:solidFill>
                    <a:srgbClr val="C7971C"/>
                  </a:solidFill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A8AD9A-0C34-4BAB-A455-E0F1A7B7EF30}"/>
              </a:ext>
            </a:extLst>
          </p:cNvPr>
          <p:cNvGrpSpPr/>
          <p:nvPr/>
        </p:nvGrpSpPr>
        <p:grpSpPr>
          <a:xfrm>
            <a:off x="5284198" y="1600200"/>
            <a:ext cx="1345202" cy="1093198"/>
            <a:chOff x="864598" y="1447800"/>
            <a:chExt cx="1345202" cy="1093198"/>
          </a:xfrm>
        </p:grpSpPr>
        <p:pic>
          <p:nvPicPr>
            <p:cNvPr id="13" name="Graphic 12" descr="Arrow: Slight curve">
              <a:extLst>
                <a:ext uri="{FF2B5EF4-FFF2-40B4-BE49-F238E27FC236}">
                  <a16:creationId xmlns:a16="http://schemas.microsoft.com/office/drawing/2014/main" id="{F8AA3012-964C-4CDE-BD08-72D9AB47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477223">
              <a:off x="864598" y="1626598"/>
              <a:ext cx="914400" cy="914400"/>
            </a:xfrm>
            <a:prstGeom prst="rect">
              <a:avLst/>
            </a:prstGeom>
          </p:spPr>
        </p:pic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5F82E669-76A9-4BBE-9951-75E800449929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1447800"/>
              <a:ext cx="609600" cy="6858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28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1pPr>
              <a:lvl2pPr marL="457200" eaLnBrk="1" hangingPunct="1">
                <a:defRPr sz="24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2pPr>
              <a:lvl3pPr marL="914400" eaLnBrk="1" hangingPunct="1">
                <a:defRPr sz="20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3pPr>
              <a:lvl4pPr marL="13716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4pPr>
              <a:lvl5pPr marL="18288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>
                  <a:solidFill>
                    <a:srgbClr val="C7971C"/>
                  </a:solidFill>
                  <a:latin typeface="Century Gothic" panose="020B0502020202020204" pitchFamily="34" charset="0"/>
                </a:rPr>
                <a:t>3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D4936E-6DC6-4D2B-8018-75B68628F2A4}"/>
              </a:ext>
            </a:extLst>
          </p:cNvPr>
          <p:cNvGrpSpPr/>
          <p:nvPr/>
        </p:nvGrpSpPr>
        <p:grpSpPr>
          <a:xfrm>
            <a:off x="8179798" y="1600200"/>
            <a:ext cx="1345202" cy="1093198"/>
            <a:chOff x="864598" y="1447800"/>
            <a:chExt cx="1345202" cy="1093198"/>
          </a:xfrm>
        </p:grpSpPr>
        <p:pic>
          <p:nvPicPr>
            <p:cNvPr id="16" name="Graphic 15" descr="Arrow: Slight curve">
              <a:extLst>
                <a:ext uri="{FF2B5EF4-FFF2-40B4-BE49-F238E27FC236}">
                  <a16:creationId xmlns:a16="http://schemas.microsoft.com/office/drawing/2014/main" id="{8236F0FD-CFA5-45CE-AD6E-28CA6533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477223">
              <a:off x="864598" y="1626598"/>
              <a:ext cx="914400" cy="914400"/>
            </a:xfrm>
            <a:prstGeom prst="rect">
              <a:avLst/>
            </a:prstGeom>
          </p:spPr>
        </p:pic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1DFC2E2F-BFFC-4627-954D-F5147F11FF15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1447800"/>
              <a:ext cx="609600" cy="6858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28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1pPr>
              <a:lvl2pPr marL="457200" eaLnBrk="1" hangingPunct="1">
                <a:defRPr sz="24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2pPr>
              <a:lvl3pPr marL="914400" eaLnBrk="1" hangingPunct="1">
                <a:defRPr sz="20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3pPr>
              <a:lvl4pPr marL="13716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4pPr>
              <a:lvl5pPr marL="18288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>
                  <a:solidFill>
                    <a:srgbClr val="C7971C"/>
                  </a:solidFill>
                  <a:latin typeface="Century Gothic" panose="020B0502020202020204" pitchFamily="34" charset="0"/>
                </a:rPr>
                <a:t>4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1D79C24-60AC-40BE-9070-A613F99FA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590800"/>
            <a:ext cx="1371600" cy="14645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3D087D-5921-4555-83C5-84E82DE1A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2662736"/>
            <a:ext cx="2209800" cy="3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7BEF1D-D386-4A86-8DBA-ACF715B6D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743200"/>
            <a:ext cx="10020300" cy="426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A1AC-D1CC-40A9-9401-86A66BC00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305800" cy="990600"/>
          </a:xfrm>
        </p:spPr>
        <p:txBody>
          <a:bodyPr/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Find Mother of Mercy Hospital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Click to view details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0EE7F3-2A49-46D8-84C8-9EDC78A48791}"/>
              </a:ext>
            </a:extLst>
          </p:cNvPr>
          <p:cNvGrpSpPr/>
          <p:nvPr/>
        </p:nvGrpSpPr>
        <p:grpSpPr>
          <a:xfrm>
            <a:off x="6172200" y="3783602"/>
            <a:ext cx="1345202" cy="1093198"/>
            <a:chOff x="864598" y="1447800"/>
            <a:chExt cx="1345202" cy="1093198"/>
          </a:xfrm>
        </p:grpSpPr>
        <p:pic>
          <p:nvPicPr>
            <p:cNvPr id="6" name="Graphic 5" descr="Arrow: Slight curve">
              <a:extLst>
                <a:ext uri="{FF2B5EF4-FFF2-40B4-BE49-F238E27FC236}">
                  <a16:creationId xmlns:a16="http://schemas.microsoft.com/office/drawing/2014/main" id="{ECAEC71B-31E8-40D9-BC7E-3E3150C3E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477223">
              <a:off x="864598" y="1626598"/>
              <a:ext cx="914400" cy="914400"/>
            </a:xfrm>
            <a:prstGeom prst="rect">
              <a:avLst/>
            </a:prstGeom>
          </p:spPr>
        </p:pic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23FE9E64-A3BF-447A-83F0-E0DDD602C53D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1447800"/>
              <a:ext cx="609600" cy="6858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28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1pPr>
              <a:lvl2pPr marL="457200" eaLnBrk="1" hangingPunct="1">
                <a:defRPr sz="24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2pPr>
              <a:lvl3pPr marL="914400" eaLnBrk="1" hangingPunct="1">
                <a:defRPr sz="20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3pPr>
              <a:lvl4pPr marL="13716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4pPr>
              <a:lvl5pPr marL="18288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>
                  <a:solidFill>
                    <a:srgbClr val="C797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r>
                <a:rPr lang="en-US" kern="0" dirty="0">
                  <a:solidFill>
                    <a:srgbClr val="C7971C"/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D30B30-EA91-4CA7-AEA2-2D4584A2829E}"/>
              </a:ext>
            </a:extLst>
          </p:cNvPr>
          <p:cNvGrpSpPr/>
          <p:nvPr/>
        </p:nvGrpSpPr>
        <p:grpSpPr>
          <a:xfrm>
            <a:off x="8536414" y="4686301"/>
            <a:ext cx="960813" cy="1409699"/>
            <a:chOff x="8536414" y="4686301"/>
            <a:chExt cx="960813" cy="1409699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DDA66613-6E23-439F-9D34-82C68D47C28C}"/>
                </a:ext>
              </a:extLst>
            </p:cNvPr>
            <p:cNvSpPr txBox="1">
              <a:spLocks/>
            </p:cNvSpPr>
            <p:nvPr/>
          </p:nvSpPr>
          <p:spPr>
            <a:xfrm>
              <a:off x="8536414" y="5410200"/>
              <a:ext cx="609600" cy="685800"/>
            </a:xfrm>
            <a:prstGeom prst="rect">
              <a:avLst/>
            </a:prstGeom>
          </p:spPr>
          <p:txBody>
            <a:bodyPr/>
            <a:lstStyle>
              <a:lvl1pPr marL="0" eaLnBrk="1" hangingPunct="1">
                <a:defRPr sz="28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1pPr>
              <a:lvl2pPr marL="457200" eaLnBrk="1" hangingPunct="1">
                <a:defRPr sz="24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2pPr>
              <a:lvl3pPr marL="914400" eaLnBrk="1" hangingPunct="1">
                <a:defRPr sz="2000"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3pPr>
              <a:lvl4pPr marL="13716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4pPr>
              <a:lvl5pPr marL="1828800" eaLnBrk="1" hangingPunct="1">
                <a:defRPr>
                  <a:solidFill>
                    <a:schemeClr val="tx1"/>
                  </a:solidFill>
                  <a:latin typeface="Futura LT Pro Book" panose="020B0502020204020303" pitchFamily="34" charset="0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>
                  <a:solidFill>
                    <a:srgbClr val="C797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 </a:t>
              </a:r>
            </a:p>
          </p:txBody>
        </p:sp>
        <p:pic>
          <p:nvPicPr>
            <p:cNvPr id="13" name="Graphic 12" descr="Arrow: Slight curve">
              <a:extLst>
                <a:ext uri="{FF2B5EF4-FFF2-40B4-BE49-F238E27FC236}">
                  <a16:creationId xmlns:a16="http://schemas.microsoft.com/office/drawing/2014/main" id="{F8AA3012-964C-4CDE-BD08-72D9AB47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849493" flipV="1">
              <a:off x="8576121" y="4679594"/>
              <a:ext cx="914400" cy="927813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CF03FAE-8CE3-4ADB-AE13-01B3CEA2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9" y="366812"/>
            <a:ext cx="8674100" cy="11430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Facilities list – filter</a:t>
            </a:r>
          </a:p>
        </p:txBody>
      </p:sp>
    </p:spTree>
    <p:extLst>
      <p:ext uri="{BB962C8B-B14F-4D97-AF65-F5344CB8AC3E}">
        <p14:creationId xmlns:p14="http://schemas.microsoft.com/office/powerpoint/2010/main" val="35265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53B856-31A3-4CFC-AD30-A45212257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-27" y="1142957"/>
            <a:ext cx="10067543" cy="66294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2561C14-0B71-48AB-BA9F-192B3BA9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143000"/>
          </a:xfrm>
        </p:spPr>
        <p:txBody>
          <a:bodyPr/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71708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A66613-6E23-439F-9D34-82C68D47C28C}"/>
              </a:ext>
            </a:extLst>
          </p:cNvPr>
          <p:cNvSpPr txBox="1">
            <a:spLocks/>
          </p:cNvSpPr>
          <p:nvPr/>
        </p:nvSpPr>
        <p:spPr>
          <a:xfrm>
            <a:off x="8382000" y="5486400"/>
            <a:ext cx="609600" cy="6858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rgbClr val="C7971C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AC660-CB10-422B-9212-1043B9EB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" t="1664" r="2206"/>
          <a:stretch/>
        </p:blipFill>
        <p:spPr>
          <a:xfrm>
            <a:off x="2402151" y="1371600"/>
            <a:ext cx="5254098" cy="6400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6A5280-E8EE-40D7-90BD-235ADEE9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9" y="366812"/>
            <a:ext cx="8674100" cy="11430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Facilities list – details</a:t>
            </a:r>
          </a:p>
        </p:txBody>
      </p:sp>
    </p:spTree>
    <p:extLst>
      <p:ext uri="{BB962C8B-B14F-4D97-AF65-F5344CB8AC3E}">
        <p14:creationId xmlns:p14="http://schemas.microsoft.com/office/powerpoint/2010/main" val="1266551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0480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Data downloads</a:t>
            </a:r>
          </a:p>
          <a:p>
            <a:pPr algn="ctr">
              <a:lnSpc>
                <a:spcPts val="5900"/>
              </a:lnSpc>
            </a:pPr>
            <a:endParaRPr lang="en-US" sz="5500" b="1" dirty="0">
              <a:solidFill>
                <a:srgbClr val="002E3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2F839-1DE0-4DE6-B2AA-9972DF40B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14800"/>
            <a:ext cx="660955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0683-3334-4EC2-B107-44C33C04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downloads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5653E-EA00-450F-B215-CC301185A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8658355" cy="837214"/>
          </a:xfrm>
        </p:spPr>
        <p:txBody>
          <a:bodyPr/>
          <a:lstStyle/>
          <a:p>
            <a:r>
              <a:rPr lang="en-US" dirty="0"/>
              <a:t>Thank you for your interest!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F6C2A-2FFA-41EF-BF87-B3F5F4C1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72" y="2015769"/>
            <a:ext cx="7421456" cy="429768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86B003-29A2-4A41-BDAC-4F9368ED1053}"/>
              </a:ext>
            </a:extLst>
          </p:cNvPr>
          <p:cNvSpPr txBox="1">
            <a:spLocks/>
          </p:cNvSpPr>
          <p:nvPr/>
        </p:nvSpPr>
        <p:spPr>
          <a:xfrm>
            <a:off x="724778" y="6324600"/>
            <a:ext cx="8724023" cy="12954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400" dirty="0"/>
              <a:t>For those requiring download of data in Excel format, </a:t>
            </a:r>
          </a:p>
          <a:p>
            <a:pPr>
              <a:lnSpc>
                <a:spcPts val="3200"/>
              </a:lnSpc>
            </a:pPr>
            <a:r>
              <a:rPr lang="en-US" sz="2400" dirty="0"/>
              <a:t>please complete the form and you will receive access </a:t>
            </a:r>
            <a:br>
              <a:rPr lang="en-US" sz="2400" dirty="0"/>
            </a:br>
            <a:r>
              <a:rPr lang="en-US" sz="2400" dirty="0"/>
              <a:t>to download the data you need.</a:t>
            </a:r>
          </a:p>
        </p:txBody>
      </p:sp>
    </p:spTree>
    <p:extLst>
      <p:ext uri="{BB962C8B-B14F-4D97-AF65-F5344CB8AC3E}">
        <p14:creationId xmlns:p14="http://schemas.microsoft.com/office/powerpoint/2010/main" val="4292371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29718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Resources</a:t>
            </a:r>
          </a:p>
          <a:p>
            <a:pPr algn="ctr">
              <a:lnSpc>
                <a:spcPts val="5900"/>
              </a:lnSpc>
            </a:pPr>
            <a:endParaRPr lang="en-US" sz="5500" b="1" dirty="0">
              <a:solidFill>
                <a:srgbClr val="002E3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8D818-9EF5-4060-825D-1A39A3F5B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5303"/>
          <a:stretch/>
        </p:blipFill>
        <p:spPr>
          <a:xfrm>
            <a:off x="2895600" y="3810000"/>
            <a:ext cx="441713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6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3FCD-FCAB-41F8-A94D-38FE8E72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083E56-A6C8-44A5-B676-752591383D21}"/>
              </a:ext>
            </a:extLst>
          </p:cNvPr>
          <p:cNvSpPr txBox="1">
            <a:spLocks/>
          </p:cNvSpPr>
          <p:nvPr/>
        </p:nvSpPr>
        <p:spPr>
          <a:xfrm>
            <a:off x="802115" y="6477000"/>
            <a:ext cx="8534401" cy="837214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400" dirty="0"/>
              <a:t>If you are looking for an MFL-related document, find </a:t>
            </a:r>
            <a:br>
              <a:rPr lang="en-US" sz="2400" dirty="0"/>
            </a:br>
            <a:r>
              <a:rPr lang="en-US" sz="2400" dirty="0"/>
              <a:t>the most current version available for download here.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E2D09-1EA3-4D51-BC65-359F2A9D3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" r="1696"/>
          <a:stretch/>
        </p:blipFill>
        <p:spPr>
          <a:xfrm>
            <a:off x="457200" y="1554480"/>
            <a:ext cx="92202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55DAD3-AAEE-4D98-A910-527F64016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5062"/>
          <a:stretch/>
        </p:blipFill>
        <p:spPr>
          <a:xfrm rot="727727">
            <a:off x="3041475" y="3919198"/>
            <a:ext cx="4368223" cy="4023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2600" y="2971800"/>
            <a:ext cx="6629400" cy="1371600"/>
          </a:xfrm>
        </p:spPr>
        <p:txBody>
          <a:bodyPr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solidFill>
                  <a:srgbClr val="002E3A"/>
                </a:solidFill>
                <a:latin typeface="Century Gothic" panose="020B0502020202020204" pitchFamily="34" charset="0"/>
              </a:rPr>
              <a:t>Activity</a:t>
            </a:r>
          </a:p>
          <a:p>
            <a:pPr algn="ctr">
              <a:lnSpc>
                <a:spcPts val="5900"/>
              </a:lnSpc>
            </a:pPr>
            <a:endParaRPr lang="en-US" sz="5500" b="1" dirty="0">
              <a:solidFill>
                <a:srgbClr val="002E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1537-6A70-4BFE-9AD1-A51D562E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</p:spTree>
    <p:extLst>
      <p:ext uri="{BB962C8B-B14F-4D97-AF65-F5344CB8AC3E}">
        <p14:creationId xmlns:p14="http://schemas.microsoft.com/office/powerpoint/2010/main" val="2540614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48200"/>
            <a:ext cx="10058400" cy="2569778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>
                <a:hlinkClick r:id="rId2"/>
              </a:rPr>
              <a:t>https://hfr.health.gov.ng</a:t>
            </a:r>
            <a:endParaRPr lang="en-US" sz="400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CEF6E5-B67D-4F71-8CB9-2A68F61601B6}"/>
              </a:ext>
            </a:extLst>
          </p:cNvPr>
          <p:cNvGrpSpPr>
            <a:grpSpLocks noChangeAspect="1"/>
          </p:cNvGrpSpPr>
          <p:nvPr/>
        </p:nvGrpSpPr>
        <p:grpSpPr>
          <a:xfrm>
            <a:off x="87464" y="1798320"/>
            <a:ext cx="9883472" cy="2011680"/>
            <a:chOff x="304800" y="5867400"/>
            <a:chExt cx="7936089" cy="15622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913DD1-1112-403D-A7ED-162CF1BA6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9248"/>
            <a:stretch/>
          </p:blipFill>
          <p:spPr>
            <a:xfrm>
              <a:off x="304800" y="5867400"/>
              <a:ext cx="3093156" cy="15622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BF688C-3C0A-48A6-9DAE-18C1E17A3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403"/>
            <a:stretch/>
          </p:blipFill>
          <p:spPr>
            <a:xfrm>
              <a:off x="3352800" y="5867400"/>
              <a:ext cx="4888089" cy="1562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5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703" y="6094489"/>
            <a:ext cx="8957889" cy="609600"/>
          </a:xfrm>
        </p:spPr>
        <p:txBody>
          <a:bodyPr/>
          <a:lstStyle/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US" dirty="0"/>
              <a:t>Shows hospitals and clinics in each state</a:t>
            </a:r>
          </a:p>
          <a:p>
            <a:pPr marL="914400" lvl="1" indent="-457200">
              <a:spcAft>
                <a:spcPts val="1200"/>
              </a:spcAft>
              <a:buFontTx/>
              <a:buAutoNum type="arabicPeriod"/>
            </a:pPr>
            <a:r>
              <a:rPr lang="en-US" dirty="0"/>
              <a:t>Shows hospitals and clinics by level of care</a:t>
            </a:r>
          </a:p>
          <a:p>
            <a:pPr marL="914400" lvl="1" indent="-457200">
              <a:spcAft>
                <a:spcPts val="1200"/>
              </a:spcAft>
              <a:buFontTx/>
              <a:buAutoNum type="arabicPeriod"/>
            </a:pPr>
            <a:r>
              <a:rPr lang="en-US" dirty="0"/>
              <a:t>Shows hospitals and clinics by ownership</a:t>
            </a:r>
          </a:p>
          <a:p>
            <a:pPr marL="914400" lvl="1" indent="-457200">
              <a:buFontTx/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A3855-227C-4AE0-8408-1554A3ADA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9" y="1295400"/>
            <a:ext cx="9191755" cy="449882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9C592CD-E406-4E05-B22B-E57406A34F75}"/>
              </a:ext>
            </a:extLst>
          </p:cNvPr>
          <p:cNvSpPr/>
          <p:nvPr/>
        </p:nvSpPr>
        <p:spPr>
          <a:xfrm>
            <a:off x="356282" y="1889301"/>
            <a:ext cx="586421" cy="609600"/>
          </a:xfrm>
          <a:prstGeom prst="ellipse">
            <a:avLst/>
          </a:prstGeom>
          <a:solidFill>
            <a:srgbClr val="008C8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1</a:t>
            </a:r>
            <a:endParaRPr lang="en-NG" dirty="0"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661C2E-152A-423E-A269-0A3B2C83E8EA}"/>
              </a:ext>
            </a:extLst>
          </p:cNvPr>
          <p:cNvSpPr/>
          <p:nvPr/>
        </p:nvSpPr>
        <p:spPr>
          <a:xfrm>
            <a:off x="8534400" y="5410200"/>
            <a:ext cx="586421" cy="609600"/>
          </a:xfrm>
          <a:prstGeom prst="ellipse">
            <a:avLst/>
          </a:prstGeom>
          <a:solidFill>
            <a:srgbClr val="008C8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3</a:t>
            </a:r>
            <a:endParaRPr lang="en-NG" dirty="0"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A10BD5-01D8-4517-95FB-4DEFC670879E}"/>
              </a:ext>
            </a:extLst>
          </p:cNvPr>
          <p:cNvSpPr/>
          <p:nvPr/>
        </p:nvSpPr>
        <p:spPr>
          <a:xfrm>
            <a:off x="8686800" y="1981200"/>
            <a:ext cx="586421" cy="609600"/>
          </a:xfrm>
          <a:prstGeom prst="ellipse">
            <a:avLst/>
          </a:prstGeom>
          <a:solidFill>
            <a:srgbClr val="008C8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2</a:t>
            </a:r>
            <a:endParaRPr lang="en-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845" y="5867400"/>
            <a:ext cx="9191755" cy="1143000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Shows percentage of hospitals and clinics </a:t>
            </a:r>
            <a:br>
              <a:rPr lang="en-US" sz="2800" dirty="0"/>
            </a:br>
            <a:r>
              <a:rPr lang="en-US" sz="2800" dirty="0"/>
              <a:t>with geocoordinates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B54A5-4FAD-4962-847C-A977E7192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" r="1693"/>
          <a:stretch/>
        </p:blipFill>
        <p:spPr>
          <a:xfrm>
            <a:off x="0" y="1752600"/>
            <a:ext cx="1007539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–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6858000"/>
            <a:ext cx="9296399" cy="609600"/>
          </a:xfrm>
        </p:spPr>
        <p:txBody>
          <a:bodyPr/>
          <a:lstStyle/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55EC8-4AFA-4108-9CF6-978168E0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143000"/>
            <a:ext cx="9267955" cy="837214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Interactive map displaying facility density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B6A2E-6D8D-446F-9CE6-77F871F3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28800"/>
            <a:ext cx="6648450" cy="543877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16257E-B05D-4DD5-A016-9C6FFC173951}"/>
              </a:ext>
            </a:extLst>
          </p:cNvPr>
          <p:cNvSpPr txBox="1">
            <a:spLocks/>
          </p:cNvSpPr>
          <p:nvPr/>
        </p:nvSpPr>
        <p:spPr>
          <a:xfrm>
            <a:off x="685800" y="6096000"/>
            <a:ext cx="3276600" cy="14478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chemeClr val="tx1"/>
                </a:solidFill>
              </a:rPr>
              <a:t>Which two states have the highest number of facilities?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E1764-611F-4092-AC22-F127B1E92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7409"/>
            <a:ext cx="1219265" cy="3557581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6CB4AD5-C2EC-4907-814D-15D0602B09D4}"/>
              </a:ext>
            </a:extLst>
          </p:cNvPr>
          <p:cNvSpPr/>
          <p:nvPr/>
        </p:nvSpPr>
        <p:spPr>
          <a:xfrm>
            <a:off x="7239000" y="6172200"/>
            <a:ext cx="2590800" cy="1219200"/>
          </a:xfrm>
          <a:prstGeom prst="wedgeRoundRectCallout">
            <a:avLst>
              <a:gd name="adj1" fmla="val -101651"/>
              <a:gd name="adj2" fmla="val -21352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 view state map details, click on it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(e.g., Abia)</a:t>
            </a:r>
          </a:p>
        </p:txBody>
      </p:sp>
    </p:spTree>
    <p:extLst>
      <p:ext uri="{BB962C8B-B14F-4D97-AF65-F5344CB8AC3E}">
        <p14:creationId xmlns:p14="http://schemas.microsoft.com/office/powerpoint/2010/main" val="10402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887226"/>
          </a:xfrm>
        </p:spPr>
        <p:txBody>
          <a:bodyPr/>
          <a:lstStyle/>
          <a:p>
            <a:r>
              <a:rPr lang="en-US" dirty="0"/>
              <a:t>Home –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6858000"/>
            <a:ext cx="9296399" cy="609600"/>
          </a:xfrm>
        </p:spPr>
        <p:txBody>
          <a:bodyPr/>
          <a:lstStyle/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55EC8-4AFA-4108-9CF6-978168E0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9267955" cy="837214"/>
          </a:xfrm>
        </p:spPr>
        <p:txBody>
          <a:bodyPr/>
          <a:lstStyle/>
          <a:p>
            <a:r>
              <a:rPr lang="en-US" dirty="0"/>
              <a:t>Abia 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D3427-6498-4054-9E53-E39B5C2E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54038"/>
            <a:ext cx="5334000" cy="650043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4F060C0-2326-4416-A871-87B26DCF88D9}"/>
              </a:ext>
            </a:extLst>
          </p:cNvPr>
          <p:cNvSpPr/>
          <p:nvPr/>
        </p:nvSpPr>
        <p:spPr>
          <a:xfrm>
            <a:off x="7239000" y="6172200"/>
            <a:ext cx="2590800" cy="1219200"/>
          </a:xfrm>
          <a:prstGeom prst="wedgeRoundRectCallout">
            <a:avLst>
              <a:gd name="adj1" fmla="val -91417"/>
              <a:gd name="adj2" fmla="val -49278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 view LGA details, click on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95506-F0BE-4CB4-BF13-6FF5BA90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960" y="2191916"/>
            <a:ext cx="1600199" cy="355209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16257E-B05D-4DD5-A016-9C6FFC173951}"/>
              </a:ext>
            </a:extLst>
          </p:cNvPr>
          <p:cNvSpPr txBox="1">
            <a:spLocks/>
          </p:cNvSpPr>
          <p:nvPr/>
        </p:nvSpPr>
        <p:spPr>
          <a:xfrm>
            <a:off x="762000" y="5984057"/>
            <a:ext cx="3886200" cy="1368750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Which local government area (LGA) has the highest number </a:t>
            </a:r>
            <a:br>
              <a:rPr lang="en-US" sz="2400" kern="0" dirty="0"/>
            </a:br>
            <a:r>
              <a:rPr lang="en-US" sz="2400" kern="0" dirty="0"/>
              <a:t>of facilities? </a:t>
            </a:r>
          </a:p>
        </p:txBody>
      </p:sp>
    </p:spTree>
    <p:extLst>
      <p:ext uri="{BB962C8B-B14F-4D97-AF65-F5344CB8AC3E}">
        <p14:creationId xmlns:p14="http://schemas.microsoft.com/office/powerpoint/2010/main" val="11256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5B04-B7DC-4049-B146-5590743F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–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C4CFC-18D0-4158-B9DB-4250B0FF4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Obi Ngwa LGA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86826-F750-4723-9C62-0B50312C8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50"/>
          <a:stretch/>
        </p:blipFill>
        <p:spPr>
          <a:xfrm>
            <a:off x="744354" y="2286000"/>
            <a:ext cx="3734730" cy="42062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80389-FB44-4339-B638-E73A10104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86000"/>
            <a:ext cx="3673323" cy="42062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Graphic 6" descr="Arrow: Slight curve">
            <a:extLst>
              <a:ext uri="{FF2B5EF4-FFF2-40B4-BE49-F238E27FC236}">
                <a16:creationId xmlns:a16="http://schemas.microsoft.com/office/drawing/2014/main" id="{877A420F-C4ED-4FB2-B9A9-FC77BB44D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6175" y="3962793"/>
            <a:ext cx="914400" cy="9144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23E5CD-BDEE-48CA-8432-77CB1455F3C6}"/>
              </a:ext>
            </a:extLst>
          </p:cNvPr>
          <p:cNvSpPr txBox="1">
            <a:spLocks/>
          </p:cNvSpPr>
          <p:nvPr/>
        </p:nvSpPr>
        <p:spPr>
          <a:xfrm>
            <a:off x="744354" y="6858000"/>
            <a:ext cx="8491569" cy="837214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/>
              <a:t>Click on the facility to see details.</a:t>
            </a:r>
          </a:p>
        </p:txBody>
      </p:sp>
    </p:spTree>
    <p:extLst>
      <p:ext uri="{BB962C8B-B14F-4D97-AF65-F5344CB8AC3E}">
        <p14:creationId xmlns:p14="http://schemas.microsoft.com/office/powerpoint/2010/main" val="41688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18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use and blue_corrected" id="{24BB43F7-A238-40E1-A388-AA30B486D4FC}" vid="{C3D0504A-8D89-47AB-96BA-D5EE0E825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A79819CA3F3428B644840049B5527" ma:contentTypeVersion="5" ma:contentTypeDescription="Create a new document." ma:contentTypeScope="" ma:versionID="b91ae86749413e39d6ab5cf72415f548">
  <xsd:schema xmlns:xsd="http://www.w3.org/2001/XMLSchema" xmlns:xs="http://www.w3.org/2001/XMLSchema" xmlns:p="http://schemas.microsoft.com/office/2006/metadata/properties" xmlns:ns1="http://schemas.microsoft.com/sharepoint/v3" xmlns:ns2="d8573787-17db-43b5-9af3-2a45e79ab039" xmlns:ns3="13922b43-4eea-40f2-b18b-c20327cdf16c" targetNamespace="http://schemas.microsoft.com/office/2006/metadata/properties" ma:root="true" ma:fieldsID="a3eb1c2798d4f2b319fc785c533a2476" ns1:_="" ns2:_="" ns3:_="">
    <xsd:import namespace="http://schemas.microsoft.com/sharepoint/v3"/>
    <xsd:import namespace="d8573787-17db-43b5-9af3-2a45e79ab039"/>
    <xsd:import namespace="13922b43-4eea-40f2-b18b-c20327cdf16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73787-17db-43b5-9af3-2a45e79ab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22b43-4eea-40f2-b18b-c20327cdf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048E68-115E-4EEB-AE32-34075EC8E989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d8573787-17db-43b5-9af3-2a45e79ab039"/>
    <ds:schemaRef ds:uri="13922b43-4eea-40f2-b18b-c20327cdf16c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6FC224-0626-43ED-8AD4-4384B7112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12CE9-1245-4C0E-BDF8-3EE8D38EE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573787-17db-43b5-9af3-2a45e79ab039"/>
    <ds:schemaRef ds:uri="13922b43-4eea-40f2-b18b-c20327cdf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Charteuse and blue USAID</Template>
  <TotalTime>2562</TotalTime>
  <Words>817</Words>
  <Application>Microsoft Office PowerPoint</Application>
  <PresentationFormat>Custom</PresentationFormat>
  <Paragraphs>173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Futura Lt BT</vt:lpstr>
      <vt:lpstr>Futura LT Pro Book</vt:lpstr>
      <vt:lpstr>Wingdings</vt:lpstr>
      <vt:lpstr>Office Theme</vt:lpstr>
      <vt:lpstr>PowerPoint Presentation</vt:lpstr>
      <vt:lpstr>Outline</vt:lpstr>
      <vt:lpstr>Home</vt:lpstr>
      <vt:lpstr>Introduction</vt:lpstr>
      <vt:lpstr>Home</vt:lpstr>
      <vt:lpstr>Home</vt:lpstr>
      <vt:lpstr>Home – map</vt:lpstr>
      <vt:lpstr>Home – map</vt:lpstr>
      <vt:lpstr>Home – map</vt:lpstr>
      <vt:lpstr>Home – map</vt:lpstr>
      <vt:lpstr>Quick tips</vt:lpstr>
      <vt:lpstr>Discussion questions</vt:lpstr>
      <vt:lpstr>PowerPoint Presentation</vt:lpstr>
      <vt:lpstr>Summary tables</vt:lpstr>
      <vt:lpstr>Summary tables</vt:lpstr>
      <vt:lpstr>Summary tables cross-tab</vt:lpstr>
      <vt:lpstr>Summary tables – filter</vt:lpstr>
      <vt:lpstr>Practical questions</vt:lpstr>
      <vt:lpstr>PowerPoint Presentation</vt:lpstr>
      <vt:lpstr>Summary charts</vt:lpstr>
      <vt:lpstr>Summary charts – filter</vt:lpstr>
      <vt:lpstr>Summary charts – level of care</vt:lpstr>
      <vt:lpstr>Summary charts – ownership</vt:lpstr>
      <vt:lpstr>Statistics</vt:lpstr>
      <vt:lpstr>Population index</vt:lpstr>
      <vt:lpstr>PowerPoint Presentation</vt:lpstr>
      <vt:lpstr>Facilities list</vt:lpstr>
      <vt:lpstr>Facilities list – filter</vt:lpstr>
      <vt:lpstr>Facilities list – filter</vt:lpstr>
      <vt:lpstr>Facilities list – details</vt:lpstr>
      <vt:lpstr>PowerPoint Presentation</vt:lpstr>
      <vt:lpstr>Data downloads</vt:lpstr>
      <vt:lpstr>PowerPoint Presentation</vt:lpstr>
      <vt:lpstr>Resources</vt:lpstr>
      <vt:lpstr>PowerPoint Presentation</vt:lpstr>
      <vt:lpstr>Group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Gwendolyn Stinger</dc:creator>
  <cp:lastModifiedBy>Wilkes, Becky</cp:lastModifiedBy>
  <cp:revision>143</cp:revision>
  <dcterms:created xsi:type="dcterms:W3CDTF">2018-05-05T20:37:30Z</dcterms:created>
  <dcterms:modified xsi:type="dcterms:W3CDTF">2019-06-07T19:54:00Z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2015-03-02T00:00:00Z</vt:filetime>
  </property>
  <property fmtid="{D5CDD505-2E9C-101B-9397-08002B2CF9AE}" pid="3" name="LastSaved">
    <vt:filetime>2015-03-02T00:00:00Z</vt:filetime>
  </property>
  <property fmtid="{D5CDD505-2E9C-101B-9397-08002B2CF9AE}" pid="4" name="ContentTypeId">
    <vt:lpwstr>0x0101006E4A79819CA3F3428B644840049B5527</vt:lpwstr>
  </property>
</Properties>
</file>